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71" r:id="rId10"/>
    <p:sldId id="263" r:id="rId11"/>
    <p:sldId id="264" r:id="rId12"/>
    <p:sldId id="265" r:id="rId13"/>
    <p:sldId id="272" r:id="rId14"/>
    <p:sldId id="266" r:id="rId15"/>
    <p:sldId id="274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5C4"/>
    <a:srgbClr val="593695"/>
    <a:srgbClr val="86AD5F"/>
    <a:srgbClr val="608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68"/>
    <p:restoredTop sz="94695"/>
  </p:normalViewPr>
  <p:slideViewPr>
    <p:cSldViewPr snapToGrid="0" snapToObjects="1">
      <p:cViewPr varScale="1">
        <p:scale>
          <a:sx n="54" d="100"/>
          <a:sy n="54" d="100"/>
        </p:scale>
        <p:origin x="240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947C4-05F3-4064-BCF1-CB356002DD2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B00289-5B6E-4650-8B32-AB1236BDCF25}">
      <dgm:prSet custT="1"/>
      <dgm:spPr/>
      <dgm:t>
        <a:bodyPr/>
        <a:lstStyle/>
        <a:p>
          <a:pPr algn="ctr"/>
          <a:r>
            <a:rPr lang="en-US" sz="2000" dirty="0"/>
            <a:t>Data Gathering/ Cleaning</a:t>
          </a:r>
        </a:p>
      </dgm:t>
    </dgm:pt>
    <dgm:pt modelId="{300E5462-55A6-497D-9CB1-2C79644DB62B}" type="parTrans" cxnId="{A43BB544-4CA5-4EF4-9CBB-6262AF8E2750}">
      <dgm:prSet/>
      <dgm:spPr/>
      <dgm:t>
        <a:bodyPr/>
        <a:lstStyle/>
        <a:p>
          <a:endParaRPr lang="en-US"/>
        </a:p>
      </dgm:t>
    </dgm:pt>
    <dgm:pt modelId="{3120520E-FC36-40C3-B020-5A490CA211AC}" type="sibTrans" cxnId="{A43BB544-4CA5-4EF4-9CBB-6262AF8E275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CAD9664-3D68-4AA6-BE5D-C8BD53281961}">
      <dgm:prSet custT="1"/>
      <dgm:spPr/>
      <dgm:t>
        <a:bodyPr/>
        <a:lstStyle/>
        <a:p>
          <a:pPr algn="ctr"/>
          <a:r>
            <a:rPr lang="en-US" sz="1600" dirty="0"/>
            <a:t>Combine data by County</a:t>
          </a:r>
        </a:p>
      </dgm:t>
    </dgm:pt>
    <dgm:pt modelId="{BF4F1DFA-CF02-4FA3-8B36-AA077DDA83CB}" type="parTrans" cxnId="{6E3AB296-9D17-4215-AF04-AABAFED52228}">
      <dgm:prSet/>
      <dgm:spPr/>
      <dgm:t>
        <a:bodyPr/>
        <a:lstStyle/>
        <a:p>
          <a:endParaRPr lang="en-US"/>
        </a:p>
      </dgm:t>
    </dgm:pt>
    <dgm:pt modelId="{12BD33BB-B8EB-48F2-BCF9-AB4D1B52FF34}" type="sibTrans" cxnId="{6E3AB296-9D17-4215-AF04-AABAFED5222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7F5B0E5-87FF-4BF3-B535-0E1AD815EFAC}">
      <dgm:prSet custT="1"/>
      <dgm:spPr/>
      <dgm:t>
        <a:bodyPr/>
        <a:lstStyle/>
        <a:p>
          <a:pPr algn="ctr"/>
          <a:r>
            <a:rPr lang="en-US" sz="1600" dirty="0"/>
            <a:t>Identify CA counties with a combined risk (Clustering)</a:t>
          </a:r>
        </a:p>
      </dgm:t>
    </dgm:pt>
    <dgm:pt modelId="{BB4AB461-A3A8-424C-A283-47A0FE98B7B6}" type="parTrans" cxnId="{3B850FF0-DDCB-49F9-8B42-6AB0D478CBC0}">
      <dgm:prSet/>
      <dgm:spPr/>
      <dgm:t>
        <a:bodyPr/>
        <a:lstStyle/>
        <a:p>
          <a:endParaRPr lang="en-US"/>
        </a:p>
      </dgm:t>
    </dgm:pt>
    <dgm:pt modelId="{ECA23948-37B6-417F-B8E0-9A8B08924D19}" type="sibTrans" cxnId="{3B850FF0-DDCB-49F9-8B42-6AB0D478CBC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7A79E9B-B958-46D3-A21A-6C5DB7DB54F0}">
      <dgm:prSet custT="1"/>
      <dgm:spPr/>
      <dgm:t>
        <a:bodyPr/>
        <a:lstStyle/>
        <a:p>
          <a:pPr algn="ctr"/>
          <a:r>
            <a:rPr lang="en-US" sz="1600" dirty="0"/>
            <a:t>Map combined risks for easy identification.</a:t>
          </a:r>
        </a:p>
      </dgm:t>
    </dgm:pt>
    <dgm:pt modelId="{9C934E50-C4C5-49B5-AB0A-EBCB25D73E57}" type="parTrans" cxnId="{6A83A7FE-323F-4D7A-A7AF-EB651C50AB39}">
      <dgm:prSet/>
      <dgm:spPr/>
      <dgm:t>
        <a:bodyPr/>
        <a:lstStyle/>
        <a:p>
          <a:endParaRPr lang="en-US"/>
        </a:p>
      </dgm:t>
    </dgm:pt>
    <dgm:pt modelId="{9B7ED109-3BD7-4214-A9E5-FEB381963EBB}" type="sibTrans" cxnId="{6A83A7FE-323F-4D7A-A7AF-EB651C50AB3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51C03CB-DCCD-4D9A-97CE-5FC8434EEA06}">
      <dgm:prSet/>
      <dgm:spPr/>
      <dgm:t>
        <a:bodyPr/>
        <a:lstStyle/>
        <a:p>
          <a:pPr algn="ctr"/>
          <a:r>
            <a:rPr lang="en-US" dirty="0"/>
            <a:t>Make recommendations.</a:t>
          </a:r>
        </a:p>
      </dgm:t>
    </dgm:pt>
    <dgm:pt modelId="{490BD8C6-B2E7-4F2A-912E-6264C6CF3D00}" type="parTrans" cxnId="{427C5D77-7182-4E3D-9D06-5E85334CC1EC}">
      <dgm:prSet/>
      <dgm:spPr/>
      <dgm:t>
        <a:bodyPr/>
        <a:lstStyle/>
        <a:p>
          <a:endParaRPr lang="en-US"/>
        </a:p>
      </dgm:t>
    </dgm:pt>
    <dgm:pt modelId="{4D3C4564-F20C-47A1-A1BC-A427BAC1E1B8}" type="sibTrans" cxnId="{427C5D77-7182-4E3D-9D06-5E85334CC1E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BEE229A2-00A5-B943-8D89-DA4A7F51AC3E}" type="pres">
      <dgm:prSet presAssocID="{1C7947C4-05F3-4064-BCF1-CB356002DD2A}" presName="Name0" presStyleCnt="0">
        <dgm:presLayoutVars>
          <dgm:animLvl val="lvl"/>
          <dgm:resizeHandles val="exact"/>
        </dgm:presLayoutVars>
      </dgm:prSet>
      <dgm:spPr/>
    </dgm:pt>
    <dgm:pt modelId="{4C82D5BA-E59D-6749-9E4B-5A4397A15DF9}" type="pres">
      <dgm:prSet presAssocID="{30B00289-5B6E-4650-8B32-AB1236BDCF25}" presName="compositeNode" presStyleCnt="0">
        <dgm:presLayoutVars>
          <dgm:bulletEnabled val="1"/>
        </dgm:presLayoutVars>
      </dgm:prSet>
      <dgm:spPr/>
    </dgm:pt>
    <dgm:pt modelId="{A9F483E7-3F37-4D46-9B36-2E3F34B3D89C}" type="pres">
      <dgm:prSet presAssocID="{30B00289-5B6E-4650-8B32-AB1236BDCF25}" presName="bgRect" presStyleLbl="bgAccFollowNode1" presStyleIdx="0" presStyleCnt="5"/>
      <dgm:spPr/>
    </dgm:pt>
    <dgm:pt modelId="{BF91F907-15B7-334B-B240-2B013CF388B5}" type="pres">
      <dgm:prSet presAssocID="{3120520E-FC36-40C3-B020-5A490CA211AC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CEA9C1FF-EB5A-0542-A77A-873588372C46}" type="pres">
      <dgm:prSet presAssocID="{30B00289-5B6E-4650-8B32-AB1236BDCF25}" presName="bottomLine" presStyleLbl="alignNode1" presStyleIdx="1" presStyleCnt="10">
        <dgm:presLayoutVars/>
      </dgm:prSet>
      <dgm:spPr/>
    </dgm:pt>
    <dgm:pt modelId="{B39C3452-3801-604F-AF86-0D481E4426D7}" type="pres">
      <dgm:prSet presAssocID="{30B00289-5B6E-4650-8B32-AB1236BDCF25}" presName="nodeText" presStyleLbl="bgAccFollowNode1" presStyleIdx="0" presStyleCnt="5">
        <dgm:presLayoutVars>
          <dgm:bulletEnabled val="1"/>
        </dgm:presLayoutVars>
      </dgm:prSet>
      <dgm:spPr/>
    </dgm:pt>
    <dgm:pt modelId="{AF781383-47EB-4848-BCEE-DF0647DAC962}" type="pres">
      <dgm:prSet presAssocID="{3120520E-FC36-40C3-B020-5A490CA211AC}" presName="sibTrans" presStyleCnt="0"/>
      <dgm:spPr/>
    </dgm:pt>
    <dgm:pt modelId="{3252EE6B-E571-FB48-AE8C-2A00A1752A85}" type="pres">
      <dgm:prSet presAssocID="{3CAD9664-3D68-4AA6-BE5D-C8BD53281961}" presName="compositeNode" presStyleCnt="0">
        <dgm:presLayoutVars>
          <dgm:bulletEnabled val="1"/>
        </dgm:presLayoutVars>
      </dgm:prSet>
      <dgm:spPr/>
    </dgm:pt>
    <dgm:pt modelId="{F63FA158-335D-BC4B-8B4C-E64367789C04}" type="pres">
      <dgm:prSet presAssocID="{3CAD9664-3D68-4AA6-BE5D-C8BD53281961}" presName="bgRect" presStyleLbl="bgAccFollowNode1" presStyleIdx="1" presStyleCnt="5"/>
      <dgm:spPr/>
    </dgm:pt>
    <dgm:pt modelId="{C1F8B389-B040-2641-B762-4FCFA1EBFD47}" type="pres">
      <dgm:prSet presAssocID="{12BD33BB-B8EB-48F2-BCF9-AB4D1B52FF34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24F8D8D3-53FD-294A-B1DB-60DD091C7311}" type="pres">
      <dgm:prSet presAssocID="{3CAD9664-3D68-4AA6-BE5D-C8BD53281961}" presName="bottomLine" presStyleLbl="alignNode1" presStyleIdx="3" presStyleCnt="10">
        <dgm:presLayoutVars/>
      </dgm:prSet>
      <dgm:spPr/>
    </dgm:pt>
    <dgm:pt modelId="{993BA7FD-2B3E-5C4E-B92F-521CE5BFA723}" type="pres">
      <dgm:prSet presAssocID="{3CAD9664-3D68-4AA6-BE5D-C8BD53281961}" presName="nodeText" presStyleLbl="bgAccFollowNode1" presStyleIdx="1" presStyleCnt="5">
        <dgm:presLayoutVars>
          <dgm:bulletEnabled val="1"/>
        </dgm:presLayoutVars>
      </dgm:prSet>
      <dgm:spPr/>
    </dgm:pt>
    <dgm:pt modelId="{436FE1E0-C241-2249-947E-9400D3409CF8}" type="pres">
      <dgm:prSet presAssocID="{12BD33BB-B8EB-48F2-BCF9-AB4D1B52FF34}" presName="sibTrans" presStyleCnt="0"/>
      <dgm:spPr/>
    </dgm:pt>
    <dgm:pt modelId="{81FF8511-8DA2-9643-9802-E021506E3DDB}" type="pres">
      <dgm:prSet presAssocID="{27F5B0E5-87FF-4BF3-B535-0E1AD815EFAC}" presName="compositeNode" presStyleCnt="0">
        <dgm:presLayoutVars>
          <dgm:bulletEnabled val="1"/>
        </dgm:presLayoutVars>
      </dgm:prSet>
      <dgm:spPr/>
    </dgm:pt>
    <dgm:pt modelId="{DF3230C8-95AB-D844-9DB4-06649CBABD79}" type="pres">
      <dgm:prSet presAssocID="{27F5B0E5-87FF-4BF3-B535-0E1AD815EFAC}" presName="bgRect" presStyleLbl="bgAccFollowNode1" presStyleIdx="2" presStyleCnt="5"/>
      <dgm:spPr/>
    </dgm:pt>
    <dgm:pt modelId="{7BECB58D-B836-6A4B-B9E6-199EA171E53E}" type="pres">
      <dgm:prSet presAssocID="{ECA23948-37B6-417F-B8E0-9A8B08924D19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95A0B5E0-43CD-3A4E-AEA8-20F67A778F66}" type="pres">
      <dgm:prSet presAssocID="{27F5B0E5-87FF-4BF3-B535-0E1AD815EFAC}" presName="bottomLine" presStyleLbl="alignNode1" presStyleIdx="5" presStyleCnt="10">
        <dgm:presLayoutVars/>
      </dgm:prSet>
      <dgm:spPr/>
    </dgm:pt>
    <dgm:pt modelId="{617DC583-DA62-4742-8FD6-4F9C4A2941F7}" type="pres">
      <dgm:prSet presAssocID="{27F5B0E5-87FF-4BF3-B535-0E1AD815EFAC}" presName="nodeText" presStyleLbl="bgAccFollowNode1" presStyleIdx="2" presStyleCnt="5">
        <dgm:presLayoutVars>
          <dgm:bulletEnabled val="1"/>
        </dgm:presLayoutVars>
      </dgm:prSet>
      <dgm:spPr/>
    </dgm:pt>
    <dgm:pt modelId="{6EE94A86-8110-7B49-9DFC-02B6204A2CCB}" type="pres">
      <dgm:prSet presAssocID="{ECA23948-37B6-417F-B8E0-9A8B08924D19}" presName="sibTrans" presStyleCnt="0"/>
      <dgm:spPr/>
    </dgm:pt>
    <dgm:pt modelId="{5347B34B-E0B9-FC48-9003-C53DCBF73FAC}" type="pres">
      <dgm:prSet presAssocID="{D7A79E9B-B958-46D3-A21A-6C5DB7DB54F0}" presName="compositeNode" presStyleCnt="0">
        <dgm:presLayoutVars>
          <dgm:bulletEnabled val="1"/>
        </dgm:presLayoutVars>
      </dgm:prSet>
      <dgm:spPr/>
    </dgm:pt>
    <dgm:pt modelId="{0A6CDEF3-56A9-8D4D-B66A-52B87FB6E875}" type="pres">
      <dgm:prSet presAssocID="{D7A79E9B-B958-46D3-A21A-6C5DB7DB54F0}" presName="bgRect" presStyleLbl="bgAccFollowNode1" presStyleIdx="3" presStyleCnt="5"/>
      <dgm:spPr/>
    </dgm:pt>
    <dgm:pt modelId="{CE6F0353-227F-1C48-B194-5B23B4F06F48}" type="pres">
      <dgm:prSet presAssocID="{9B7ED109-3BD7-4214-A9E5-FEB381963EBB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583577E6-3A6B-8D45-8BCE-61ED3844C2D4}" type="pres">
      <dgm:prSet presAssocID="{D7A79E9B-B958-46D3-A21A-6C5DB7DB54F0}" presName="bottomLine" presStyleLbl="alignNode1" presStyleIdx="7" presStyleCnt="10">
        <dgm:presLayoutVars/>
      </dgm:prSet>
      <dgm:spPr/>
    </dgm:pt>
    <dgm:pt modelId="{15158277-4184-2D4D-8E3D-41D4A61EA594}" type="pres">
      <dgm:prSet presAssocID="{D7A79E9B-B958-46D3-A21A-6C5DB7DB54F0}" presName="nodeText" presStyleLbl="bgAccFollowNode1" presStyleIdx="3" presStyleCnt="5">
        <dgm:presLayoutVars>
          <dgm:bulletEnabled val="1"/>
        </dgm:presLayoutVars>
      </dgm:prSet>
      <dgm:spPr/>
    </dgm:pt>
    <dgm:pt modelId="{B645FD71-85E7-B345-9406-ECAE1309FFD3}" type="pres">
      <dgm:prSet presAssocID="{9B7ED109-3BD7-4214-A9E5-FEB381963EBB}" presName="sibTrans" presStyleCnt="0"/>
      <dgm:spPr/>
    </dgm:pt>
    <dgm:pt modelId="{5C75E313-633C-6B47-B696-14976A513F5D}" type="pres">
      <dgm:prSet presAssocID="{451C03CB-DCCD-4D9A-97CE-5FC8434EEA06}" presName="compositeNode" presStyleCnt="0">
        <dgm:presLayoutVars>
          <dgm:bulletEnabled val="1"/>
        </dgm:presLayoutVars>
      </dgm:prSet>
      <dgm:spPr/>
    </dgm:pt>
    <dgm:pt modelId="{77DA1ED8-D17B-CA49-A165-07AD36FD93E9}" type="pres">
      <dgm:prSet presAssocID="{451C03CB-DCCD-4D9A-97CE-5FC8434EEA06}" presName="bgRect" presStyleLbl="bgAccFollowNode1" presStyleIdx="4" presStyleCnt="5"/>
      <dgm:spPr/>
    </dgm:pt>
    <dgm:pt modelId="{EE9D8547-0009-9742-AAA1-50520C2060A1}" type="pres">
      <dgm:prSet presAssocID="{4D3C4564-F20C-47A1-A1BC-A427BAC1E1B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A815833-E865-9641-B8EE-4B9E093FEDAF}" type="pres">
      <dgm:prSet presAssocID="{451C03CB-DCCD-4D9A-97CE-5FC8434EEA06}" presName="bottomLine" presStyleLbl="alignNode1" presStyleIdx="9" presStyleCnt="10">
        <dgm:presLayoutVars/>
      </dgm:prSet>
      <dgm:spPr/>
    </dgm:pt>
    <dgm:pt modelId="{2D84A5C1-522B-284D-861C-23B84111F781}" type="pres">
      <dgm:prSet presAssocID="{451C03CB-DCCD-4D9A-97CE-5FC8434EEA0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C6042610-9E86-A745-8B6A-69550188A7CD}" type="presOf" srcId="{30B00289-5B6E-4650-8B32-AB1236BDCF25}" destId="{B39C3452-3801-604F-AF86-0D481E4426D7}" srcOrd="1" destOrd="0" presId="urn:microsoft.com/office/officeart/2016/7/layout/BasicLinearProcessNumbered"/>
    <dgm:cxn modelId="{0FB42C2B-9FFC-C34D-AF9B-9BCA2757BC59}" type="presOf" srcId="{3CAD9664-3D68-4AA6-BE5D-C8BD53281961}" destId="{993BA7FD-2B3E-5C4E-B92F-521CE5BFA723}" srcOrd="1" destOrd="0" presId="urn:microsoft.com/office/officeart/2016/7/layout/BasicLinearProcessNumbered"/>
    <dgm:cxn modelId="{A43BB544-4CA5-4EF4-9CBB-6262AF8E2750}" srcId="{1C7947C4-05F3-4064-BCF1-CB356002DD2A}" destId="{30B00289-5B6E-4650-8B32-AB1236BDCF25}" srcOrd="0" destOrd="0" parTransId="{300E5462-55A6-497D-9CB1-2C79644DB62B}" sibTransId="{3120520E-FC36-40C3-B020-5A490CA211AC}"/>
    <dgm:cxn modelId="{7990F05E-40FC-D24E-A7B4-6B853F135289}" type="presOf" srcId="{4D3C4564-F20C-47A1-A1BC-A427BAC1E1B8}" destId="{EE9D8547-0009-9742-AAA1-50520C2060A1}" srcOrd="0" destOrd="0" presId="urn:microsoft.com/office/officeart/2016/7/layout/BasicLinearProcessNumbered"/>
    <dgm:cxn modelId="{0FFF6F61-A76E-5B4F-B266-B7B6F5CD5901}" type="presOf" srcId="{27F5B0E5-87FF-4BF3-B535-0E1AD815EFAC}" destId="{617DC583-DA62-4742-8FD6-4F9C4A2941F7}" srcOrd="1" destOrd="0" presId="urn:microsoft.com/office/officeart/2016/7/layout/BasicLinearProcessNumbered"/>
    <dgm:cxn modelId="{FE6EB174-6E56-734C-851D-70254C7D28F9}" type="presOf" srcId="{3CAD9664-3D68-4AA6-BE5D-C8BD53281961}" destId="{F63FA158-335D-BC4B-8B4C-E64367789C04}" srcOrd="0" destOrd="0" presId="urn:microsoft.com/office/officeart/2016/7/layout/BasicLinearProcessNumbered"/>
    <dgm:cxn modelId="{427C5D77-7182-4E3D-9D06-5E85334CC1EC}" srcId="{1C7947C4-05F3-4064-BCF1-CB356002DD2A}" destId="{451C03CB-DCCD-4D9A-97CE-5FC8434EEA06}" srcOrd="4" destOrd="0" parTransId="{490BD8C6-B2E7-4F2A-912E-6264C6CF3D00}" sibTransId="{4D3C4564-F20C-47A1-A1BC-A427BAC1E1B8}"/>
    <dgm:cxn modelId="{AB083179-8D0C-C345-ABF0-B8F8B10619C7}" type="presOf" srcId="{451C03CB-DCCD-4D9A-97CE-5FC8434EEA06}" destId="{77DA1ED8-D17B-CA49-A165-07AD36FD93E9}" srcOrd="0" destOrd="0" presId="urn:microsoft.com/office/officeart/2016/7/layout/BasicLinearProcessNumbered"/>
    <dgm:cxn modelId="{312EBC7A-40ED-B547-85F9-0A1E2F613072}" type="presOf" srcId="{27F5B0E5-87FF-4BF3-B535-0E1AD815EFAC}" destId="{DF3230C8-95AB-D844-9DB4-06649CBABD79}" srcOrd="0" destOrd="0" presId="urn:microsoft.com/office/officeart/2016/7/layout/BasicLinearProcessNumbered"/>
    <dgm:cxn modelId="{030CCE85-ACBC-5F4D-A9B0-B4268E222E10}" type="presOf" srcId="{12BD33BB-B8EB-48F2-BCF9-AB4D1B52FF34}" destId="{C1F8B389-B040-2641-B762-4FCFA1EBFD47}" srcOrd="0" destOrd="0" presId="urn:microsoft.com/office/officeart/2016/7/layout/BasicLinearProcessNumbered"/>
    <dgm:cxn modelId="{05B58988-2D5F-3340-B1CC-1F422DB022E8}" type="presOf" srcId="{3120520E-FC36-40C3-B020-5A490CA211AC}" destId="{BF91F907-15B7-334B-B240-2B013CF388B5}" srcOrd="0" destOrd="0" presId="urn:microsoft.com/office/officeart/2016/7/layout/BasicLinearProcessNumbered"/>
    <dgm:cxn modelId="{6E3AB296-9D17-4215-AF04-AABAFED52228}" srcId="{1C7947C4-05F3-4064-BCF1-CB356002DD2A}" destId="{3CAD9664-3D68-4AA6-BE5D-C8BD53281961}" srcOrd="1" destOrd="0" parTransId="{BF4F1DFA-CF02-4FA3-8B36-AA077DDA83CB}" sibTransId="{12BD33BB-B8EB-48F2-BCF9-AB4D1B52FF34}"/>
    <dgm:cxn modelId="{69B234A6-84F2-4542-A861-F3A7FD4A155F}" type="presOf" srcId="{30B00289-5B6E-4650-8B32-AB1236BDCF25}" destId="{A9F483E7-3F37-4D46-9B36-2E3F34B3D89C}" srcOrd="0" destOrd="0" presId="urn:microsoft.com/office/officeart/2016/7/layout/BasicLinearProcessNumbered"/>
    <dgm:cxn modelId="{5CA8ACA6-8CD1-6648-992D-0CF08AA65CFF}" type="presOf" srcId="{D7A79E9B-B958-46D3-A21A-6C5DB7DB54F0}" destId="{15158277-4184-2D4D-8E3D-41D4A61EA594}" srcOrd="1" destOrd="0" presId="urn:microsoft.com/office/officeart/2016/7/layout/BasicLinearProcessNumbered"/>
    <dgm:cxn modelId="{71D372B2-FBB3-3D46-BD19-7B4B12DED808}" type="presOf" srcId="{9B7ED109-3BD7-4214-A9E5-FEB381963EBB}" destId="{CE6F0353-227F-1C48-B194-5B23B4F06F48}" srcOrd="0" destOrd="0" presId="urn:microsoft.com/office/officeart/2016/7/layout/BasicLinearProcessNumbered"/>
    <dgm:cxn modelId="{4B9C83D2-DB93-D748-90B4-36FE62F23717}" type="presOf" srcId="{D7A79E9B-B958-46D3-A21A-6C5DB7DB54F0}" destId="{0A6CDEF3-56A9-8D4D-B66A-52B87FB6E875}" srcOrd="0" destOrd="0" presId="urn:microsoft.com/office/officeart/2016/7/layout/BasicLinearProcessNumbered"/>
    <dgm:cxn modelId="{DE9297E5-A34C-234D-A230-18BCCBDFC202}" type="presOf" srcId="{1C7947C4-05F3-4064-BCF1-CB356002DD2A}" destId="{BEE229A2-00A5-B943-8D89-DA4A7F51AC3E}" srcOrd="0" destOrd="0" presId="urn:microsoft.com/office/officeart/2016/7/layout/BasicLinearProcessNumbered"/>
    <dgm:cxn modelId="{F9A2F5EC-B559-B145-BEE6-D7CA6BE404A4}" type="presOf" srcId="{451C03CB-DCCD-4D9A-97CE-5FC8434EEA06}" destId="{2D84A5C1-522B-284D-861C-23B84111F781}" srcOrd="1" destOrd="0" presId="urn:microsoft.com/office/officeart/2016/7/layout/BasicLinearProcessNumbered"/>
    <dgm:cxn modelId="{3B850FF0-DDCB-49F9-8B42-6AB0D478CBC0}" srcId="{1C7947C4-05F3-4064-BCF1-CB356002DD2A}" destId="{27F5B0E5-87FF-4BF3-B535-0E1AD815EFAC}" srcOrd="2" destOrd="0" parTransId="{BB4AB461-A3A8-424C-A283-47A0FE98B7B6}" sibTransId="{ECA23948-37B6-417F-B8E0-9A8B08924D19}"/>
    <dgm:cxn modelId="{6A83A7FE-323F-4D7A-A7AF-EB651C50AB39}" srcId="{1C7947C4-05F3-4064-BCF1-CB356002DD2A}" destId="{D7A79E9B-B958-46D3-A21A-6C5DB7DB54F0}" srcOrd="3" destOrd="0" parTransId="{9C934E50-C4C5-49B5-AB0A-EBCB25D73E57}" sibTransId="{9B7ED109-3BD7-4214-A9E5-FEB381963EBB}"/>
    <dgm:cxn modelId="{FF19B2FF-57EC-4145-AE25-E332A6FD52A7}" type="presOf" srcId="{ECA23948-37B6-417F-B8E0-9A8B08924D19}" destId="{7BECB58D-B836-6A4B-B9E6-199EA171E53E}" srcOrd="0" destOrd="0" presId="urn:microsoft.com/office/officeart/2016/7/layout/BasicLinearProcessNumbered"/>
    <dgm:cxn modelId="{7BE12674-F9F2-494E-B8BF-3845182A1134}" type="presParOf" srcId="{BEE229A2-00A5-B943-8D89-DA4A7F51AC3E}" destId="{4C82D5BA-E59D-6749-9E4B-5A4397A15DF9}" srcOrd="0" destOrd="0" presId="urn:microsoft.com/office/officeart/2016/7/layout/BasicLinearProcessNumbered"/>
    <dgm:cxn modelId="{546F261B-24FF-6F40-B358-96BD72AE3BAA}" type="presParOf" srcId="{4C82D5BA-E59D-6749-9E4B-5A4397A15DF9}" destId="{A9F483E7-3F37-4D46-9B36-2E3F34B3D89C}" srcOrd="0" destOrd="0" presId="urn:microsoft.com/office/officeart/2016/7/layout/BasicLinearProcessNumbered"/>
    <dgm:cxn modelId="{9CE436DC-8266-C442-AD61-5252B2C06B91}" type="presParOf" srcId="{4C82D5BA-E59D-6749-9E4B-5A4397A15DF9}" destId="{BF91F907-15B7-334B-B240-2B013CF388B5}" srcOrd="1" destOrd="0" presId="urn:microsoft.com/office/officeart/2016/7/layout/BasicLinearProcessNumbered"/>
    <dgm:cxn modelId="{1FEF7260-39D7-CB41-BFD5-D605022B5233}" type="presParOf" srcId="{4C82D5BA-E59D-6749-9E4B-5A4397A15DF9}" destId="{CEA9C1FF-EB5A-0542-A77A-873588372C46}" srcOrd="2" destOrd="0" presId="urn:microsoft.com/office/officeart/2016/7/layout/BasicLinearProcessNumbered"/>
    <dgm:cxn modelId="{79B28253-77FA-E748-9457-B5340C41DB46}" type="presParOf" srcId="{4C82D5BA-E59D-6749-9E4B-5A4397A15DF9}" destId="{B39C3452-3801-604F-AF86-0D481E4426D7}" srcOrd="3" destOrd="0" presId="urn:microsoft.com/office/officeart/2016/7/layout/BasicLinearProcessNumbered"/>
    <dgm:cxn modelId="{097F567C-CF3F-2543-B142-707E15B90E23}" type="presParOf" srcId="{BEE229A2-00A5-B943-8D89-DA4A7F51AC3E}" destId="{AF781383-47EB-4848-BCEE-DF0647DAC962}" srcOrd="1" destOrd="0" presId="urn:microsoft.com/office/officeart/2016/7/layout/BasicLinearProcessNumbered"/>
    <dgm:cxn modelId="{3BF94934-ED7E-FA40-B3F3-E1083EBCBD0E}" type="presParOf" srcId="{BEE229A2-00A5-B943-8D89-DA4A7F51AC3E}" destId="{3252EE6B-E571-FB48-AE8C-2A00A1752A85}" srcOrd="2" destOrd="0" presId="urn:microsoft.com/office/officeart/2016/7/layout/BasicLinearProcessNumbered"/>
    <dgm:cxn modelId="{247F8C80-43CE-2046-85A4-E66E9D175BF6}" type="presParOf" srcId="{3252EE6B-E571-FB48-AE8C-2A00A1752A85}" destId="{F63FA158-335D-BC4B-8B4C-E64367789C04}" srcOrd="0" destOrd="0" presId="urn:microsoft.com/office/officeart/2016/7/layout/BasicLinearProcessNumbered"/>
    <dgm:cxn modelId="{83A11150-5943-5948-86BB-9CCCBC54F057}" type="presParOf" srcId="{3252EE6B-E571-FB48-AE8C-2A00A1752A85}" destId="{C1F8B389-B040-2641-B762-4FCFA1EBFD47}" srcOrd="1" destOrd="0" presId="urn:microsoft.com/office/officeart/2016/7/layout/BasicLinearProcessNumbered"/>
    <dgm:cxn modelId="{07C9DBE3-FD4A-E948-86D1-1F00922AF33F}" type="presParOf" srcId="{3252EE6B-E571-FB48-AE8C-2A00A1752A85}" destId="{24F8D8D3-53FD-294A-B1DB-60DD091C7311}" srcOrd="2" destOrd="0" presId="urn:microsoft.com/office/officeart/2016/7/layout/BasicLinearProcessNumbered"/>
    <dgm:cxn modelId="{CCF8795D-6C9F-D149-82AE-91E73E304C8D}" type="presParOf" srcId="{3252EE6B-E571-FB48-AE8C-2A00A1752A85}" destId="{993BA7FD-2B3E-5C4E-B92F-521CE5BFA723}" srcOrd="3" destOrd="0" presId="urn:microsoft.com/office/officeart/2016/7/layout/BasicLinearProcessNumbered"/>
    <dgm:cxn modelId="{8C0C6D25-5AB1-EA46-BB83-45B0A217D846}" type="presParOf" srcId="{BEE229A2-00A5-B943-8D89-DA4A7F51AC3E}" destId="{436FE1E0-C241-2249-947E-9400D3409CF8}" srcOrd="3" destOrd="0" presId="urn:microsoft.com/office/officeart/2016/7/layout/BasicLinearProcessNumbered"/>
    <dgm:cxn modelId="{98CD130D-7C8D-054A-AEC9-56968E26DC51}" type="presParOf" srcId="{BEE229A2-00A5-B943-8D89-DA4A7F51AC3E}" destId="{81FF8511-8DA2-9643-9802-E021506E3DDB}" srcOrd="4" destOrd="0" presId="urn:microsoft.com/office/officeart/2016/7/layout/BasicLinearProcessNumbered"/>
    <dgm:cxn modelId="{5721EEE2-888C-6741-8650-553A5969B6E4}" type="presParOf" srcId="{81FF8511-8DA2-9643-9802-E021506E3DDB}" destId="{DF3230C8-95AB-D844-9DB4-06649CBABD79}" srcOrd="0" destOrd="0" presId="urn:microsoft.com/office/officeart/2016/7/layout/BasicLinearProcessNumbered"/>
    <dgm:cxn modelId="{853620EC-9414-BC4A-9B7F-7325308CCF36}" type="presParOf" srcId="{81FF8511-8DA2-9643-9802-E021506E3DDB}" destId="{7BECB58D-B836-6A4B-B9E6-199EA171E53E}" srcOrd="1" destOrd="0" presId="urn:microsoft.com/office/officeart/2016/7/layout/BasicLinearProcessNumbered"/>
    <dgm:cxn modelId="{60678964-6A7C-4644-91C5-6F08540B2238}" type="presParOf" srcId="{81FF8511-8DA2-9643-9802-E021506E3DDB}" destId="{95A0B5E0-43CD-3A4E-AEA8-20F67A778F66}" srcOrd="2" destOrd="0" presId="urn:microsoft.com/office/officeart/2016/7/layout/BasicLinearProcessNumbered"/>
    <dgm:cxn modelId="{C82EB798-4C86-8C42-9056-8A6C83541268}" type="presParOf" srcId="{81FF8511-8DA2-9643-9802-E021506E3DDB}" destId="{617DC583-DA62-4742-8FD6-4F9C4A2941F7}" srcOrd="3" destOrd="0" presId="urn:microsoft.com/office/officeart/2016/7/layout/BasicLinearProcessNumbered"/>
    <dgm:cxn modelId="{F71B5B90-8659-6A45-A56E-619DD335E090}" type="presParOf" srcId="{BEE229A2-00A5-B943-8D89-DA4A7F51AC3E}" destId="{6EE94A86-8110-7B49-9DFC-02B6204A2CCB}" srcOrd="5" destOrd="0" presId="urn:microsoft.com/office/officeart/2016/7/layout/BasicLinearProcessNumbered"/>
    <dgm:cxn modelId="{A8BDA8E1-791D-DB41-8037-DC495C6DCA8C}" type="presParOf" srcId="{BEE229A2-00A5-B943-8D89-DA4A7F51AC3E}" destId="{5347B34B-E0B9-FC48-9003-C53DCBF73FAC}" srcOrd="6" destOrd="0" presId="urn:microsoft.com/office/officeart/2016/7/layout/BasicLinearProcessNumbered"/>
    <dgm:cxn modelId="{84396D2C-BD79-1C45-9AE9-1246C44B9E65}" type="presParOf" srcId="{5347B34B-E0B9-FC48-9003-C53DCBF73FAC}" destId="{0A6CDEF3-56A9-8D4D-B66A-52B87FB6E875}" srcOrd="0" destOrd="0" presId="urn:microsoft.com/office/officeart/2016/7/layout/BasicLinearProcessNumbered"/>
    <dgm:cxn modelId="{F9EB5E67-942D-8B45-A9A4-E123B854D2F2}" type="presParOf" srcId="{5347B34B-E0B9-FC48-9003-C53DCBF73FAC}" destId="{CE6F0353-227F-1C48-B194-5B23B4F06F48}" srcOrd="1" destOrd="0" presId="urn:microsoft.com/office/officeart/2016/7/layout/BasicLinearProcessNumbered"/>
    <dgm:cxn modelId="{1FC1A3FE-4E5B-114C-AAA6-12D278C894BF}" type="presParOf" srcId="{5347B34B-E0B9-FC48-9003-C53DCBF73FAC}" destId="{583577E6-3A6B-8D45-8BCE-61ED3844C2D4}" srcOrd="2" destOrd="0" presId="urn:microsoft.com/office/officeart/2016/7/layout/BasicLinearProcessNumbered"/>
    <dgm:cxn modelId="{A652FA8B-B45E-D541-8A83-6E9F2CC53B09}" type="presParOf" srcId="{5347B34B-E0B9-FC48-9003-C53DCBF73FAC}" destId="{15158277-4184-2D4D-8E3D-41D4A61EA594}" srcOrd="3" destOrd="0" presId="urn:microsoft.com/office/officeart/2016/7/layout/BasicLinearProcessNumbered"/>
    <dgm:cxn modelId="{631B8764-05E3-E649-AA6B-BBC1B4B07387}" type="presParOf" srcId="{BEE229A2-00A5-B943-8D89-DA4A7F51AC3E}" destId="{B645FD71-85E7-B345-9406-ECAE1309FFD3}" srcOrd="7" destOrd="0" presId="urn:microsoft.com/office/officeart/2016/7/layout/BasicLinearProcessNumbered"/>
    <dgm:cxn modelId="{EDE89E0A-7913-5A4B-ADE3-C38D6DCF2044}" type="presParOf" srcId="{BEE229A2-00A5-B943-8D89-DA4A7F51AC3E}" destId="{5C75E313-633C-6B47-B696-14976A513F5D}" srcOrd="8" destOrd="0" presId="urn:microsoft.com/office/officeart/2016/7/layout/BasicLinearProcessNumbered"/>
    <dgm:cxn modelId="{ADFB005B-5BC4-E64F-A19F-DEFF6DC9CD1B}" type="presParOf" srcId="{5C75E313-633C-6B47-B696-14976A513F5D}" destId="{77DA1ED8-D17B-CA49-A165-07AD36FD93E9}" srcOrd="0" destOrd="0" presId="urn:microsoft.com/office/officeart/2016/7/layout/BasicLinearProcessNumbered"/>
    <dgm:cxn modelId="{F1CD9193-B85E-DB4E-8D40-36721E77971A}" type="presParOf" srcId="{5C75E313-633C-6B47-B696-14976A513F5D}" destId="{EE9D8547-0009-9742-AAA1-50520C2060A1}" srcOrd="1" destOrd="0" presId="urn:microsoft.com/office/officeart/2016/7/layout/BasicLinearProcessNumbered"/>
    <dgm:cxn modelId="{17AD8E03-7119-984A-93BB-A6E8CF86D851}" type="presParOf" srcId="{5C75E313-633C-6B47-B696-14976A513F5D}" destId="{3A815833-E865-9641-B8EE-4B9E093FEDAF}" srcOrd="2" destOrd="0" presId="urn:microsoft.com/office/officeart/2016/7/layout/BasicLinearProcessNumbered"/>
    <dgm:cxn modelId="{7C47CB56-77F6-524B-878E-A58BEF2F8819}" type="presParOf" srcId="{5C75E313-633C-6B47-B696-14976A513F5D}" destId="{2D84A5C1-522B-284D-861C-23B84111F78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483E7-3F37-4D46-9B36-2E3F34B3D89C}">
      <dsp:nvSpPr>
        <dsp:cNvPr id="0" name=""/>
        <dsp:cNvSpPr/>
      </dsp:nvSpPr>
      <dsp:spPr>
        <a:xfrm>
          <a:off x="3437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Gathering/ Cleaning</a:t>
          </a:r>
        </a:p>
      </dsp:txBody>
      <dsp:txXfrm>
        <a:off x="3437" y="1496208"/>
        <a:ext cx="1861393" cy="1563570"/>
      </dsp:txXfrm>
    </dsp:sp>
    <dsp:sp modelId="{BF91F907-15B7-334B-B240-2B013CF388B5}">
      <dsp:nvSpPr>
        <dsp:cNvPr id="0" name=""/>
        <dsp:cNvSpPr/>
      </dsp:nvSpPr>
      <dsp:spPr>
        <a:xfrm>
          <a:off x="543242" y="766542"/>
          <a:ext cx="781785" cy="781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57732" y="881032"/>
        <a:ext cx="552805" cy="552805"/>
      </dsp:txXfrm>
    </dsp:sp>
    <dsp:sp modelId="{CEA9C1FF-EB5A-0542-A77A-873588372C46}">
      <dsp:nvSpPr>
        <dsp:cNvPr id="0" name=""/>
        <dsp:cNvSpPr/>
      </dsp:nvSpPr>
      <dsp:spPr>
        <a:xfrm>
          <a:off x="3437" y="3111825"/>
          <a:ext cx="1861393" cy="72"/>
        </a:xfrm>
        <a:prstGeom prst="rect">
          <a:avLst/>
        </a:prstGeom>
        <a:solidFill>
          <a:schemeClr val="accent5">
            <a:hueOff val="-2369236"/>
            <a:satOff val="1347"/>
            <a:lumOff val="-1111"/>
            <a:alphaOff val="0"/>
          </a:schemeClr>
        </a:solidFill>
        <a:ln w="12700" cap="flat" cmpd="sng" algn="ctr">
          <a:solidFill>
            <a:schemeClr val="accent5">
              <a:hueOff val="-2369236"/>
              <a:satOff val="1347"/>
              <a:lumOff val="-11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FA158-335D-BC4B-8B4C-E64367789C04}">
      <dsp:nvSpPr>
        <dsp:cNvPr id="0" name=""/>
        <dsp:cNvSpPr/>
      </dsp:nvSpPr>
      <dsp:spPr>
        <a:xfrm>
          <a:off x="2050970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5334203"/>
            <a:satOff val="1153"/>
            <a:lumOff val="-46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34203"/>
              <a:satOff val="1153"/>
              <a:lumOff val="-4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Combine data by County</a:t>
          </a:r>
        </a:p>
      </dsp:txBody>
      <dsp:txXfrm>
        <a:off x="2050970" y="1496208"/>
        <a:ext cx="1861393" cy="1563570"/>
      </dsp:txXfrm>
    </dsp:sp>
    <dsp:sp modelId="{C1F8B389-B040-2641-B762-4FCFA1EBFD47}">
      <dsp:nvSpPr>
        <dsp:cNvPr id="0" name=""/>
        <dsp:cNvSpPr/>
      </dsp:nvSpPr>
      <dsp:spPr>
        <a:xfrm>
          <a:off x="2590774" y="766542"/>
          <a:ext cx="781785" cy="781785"/>
        </a:xfrm>
        <a:prstGeom prst="ellipse">
          <a:avLst/>
        </a:prstGeom>
        <a:solidFill>
          <a:schemeClr val="accent5">
            <a:hueOff val="-4738472"/>
            <a:satOff val="2693"/>
            <a:lumOff val="-2222"/>
            <a:alphaOff val="0"/>
          </a:schemeClr>
        </a:solidFill>
        <a:ln w="12700" cap="flat" cmpd="sng" algn="ctr">
          <a:solidFill>
            <a:schemeClr val="accent5">
              <a:hueOff val="-4738472"/>
              <a:satOff val="2693"/>
              <a:lumOff val="-22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705264" y="881032"/>
        <a:ext cx="552805" cy="552805"/>
      </dsp:txXfrm>
    </dsp:sp>
    <dsp:sp modelId="{24F8D8D3-53FD-294A-B1DB-60DD091C7311}">
      <dsp:nvSpPr>
        <dsp:cNvPr id="0" name=""/>
        <dsp:cNvSpPr/>
      </dsp:nvSpPr>
      <dsp:spPr>
        <a:xfrm>
          <a:off x="2050970" y="3111825"/>
          <a:ext cx="1861393" cy="72"/>
        </a:xfrm>
        <a:prstGeom prst="rect">
          <a:avLst/>
        </a:prstGeom>
        <a:solidFill>
          <a:schemeClr val="accent5">
            <a:hueOff val="-7107707"/>
            <a:satOff val="4040"/>
            <a:lumOff val="-3333"/>
            <a:alphaOff val="0"/>
          </a:schemeClr>
        </a:solidFill>
        <a:ln w="12700" cap="flat" cmpd="sng" algn="ctr">
          <a:solidFill>
            <a:schemeClr val="accent5">
              <a:hueOff val="-7107707"/>
              <a:satOff val="4040"/>
              <a:lumOff val="-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230C8-95AB-D844-9DB4-06649CBABD79}">
      <dsp:nvSpPr>
        <dsp:cNvPr id="0" name=""/>
        <dsp:cNvSpPr/>
      </dsp:nvSpPr>
      <dsp:spPr>
        <a:xfrm>
          <a:off x="4098503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10668406"/>
            <a:satOff val="2306"/>
            <a:lumOff val="-93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0668406"/>
              <a:satOff val="2306"/>
              <a:lumOff val="-9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CA counties with a combined risk (Clustering)</a:t>
          </a:r>
        </a:p>
      </dsp:txBody>
      <dsp:txXfrm>
        <a:off x="4098503" y="1496208"/>
        <a:ext cx="1861393" cy="1563570"/>
      </dsp:txXfrm>
    </dsp:sp>
    <dsp:sp modelId="{7BECB58D-B836-6A4B-B9E6-199EA171E53E}">
      <dsp:nvSpPr>
        <dsp:cNvPr id="0" name=""/>
        <dsp:cNvSpPr/>
      </dsp:nvSpPr>
      <dsp:spPr>
        <a:xfrm>
          <a:off x="4638307" y="766542"/>
          <a:ext cx="781785" cy="781785"/>
        </a:xfrm>
        <a:prstGeom prst="ellipse">
          <a:avLst/>
        </a:prstGeom>
        <a:solidFill>
          <a:schemeClr val="accent5">
            <a:hueOff val="-9476943"/>
            <a:satOff val="5386"/>
            <a:lumOff val="-4444"/>
            <a:alphaOff val="0"/>
          </a:schemeClr>
        </a:solidFill>
        <a:ln w="12700" cap="flat" cmpd="sng" algn="ctr">
          <a:solidFill>
            <a:schemeClr val="accent5">
              <a:hueOff val="-9476943"/>
              <a:satOff val="5386"/>
              <a:lumOff val="-44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752797" y="881032"/>
        <a:ext cx="552805" cy="552805"/>
      </dsp:txXfrm>
    </dsp:sp>
    <dsp:sp modelId="{95A0B5E0-43CD-3A4E-AEA8-20F67A778F66}">
      <dsp:nvSpPr>
        <dsp:cNvPr id="0" name=""/>
        <dsp:cNvSpPr/>
      </dsp:nvSpPr>
      <dsp:spPr>
        <a:xfrm>
          <a:off x="4098503" y="3111825"/>
          <a:ext cx="1861393" cy="72"/>
        </a:xfrm>
        <a:prstGeom prst="rect">
          <a:avLst/>
        </a:prstGeom>
        <a:solidFill>
          <a:schemeClr val="accent5">
            <a:hueOff val="-11846179"/>
            <a:satOff val="6733"/>
            <a:lumOff val="-5556"/>
            <a:alphaOff val="0"/>
          </a:schemeClr>
        </a:solidFill>
        <a:ln w="12700" cap="flat" cmpd="sng" algn="ctr">
          <a:solidFill>
            <a:schemeClr val="accent5">
              <a:hueOff val="-11846179"/>
              <a:satOff val="6733"/>
              <a:lumOff val="-5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CDEF3-56A9-8D4D-B66A-52B87FB6E875}">
      <dsp:nvSpPr>
        <dsp:cNvPr id="0" name=""/>
        <dsp:cNvSpPr/>
      </dsp:nvSpPr>
      <dsp:spPr>
        <a:xfrm>
          <a:off x="6146036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16002609"/>
            <a:satOff val="3459"/>
            <a:lumOff val="-140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002609"/>
              <a:satOff val="3459"/>
              <a:lumOff val="-1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Map combined risks for easy identification.</a:t>
          </a:r>
        </a:p>
      </dsp:txBody>
      <dsp:txXfrm>
        <a:off x="6146036" y="1496208"/>
        <a:ext cx="1861393" cy="1563570"/>
      </dsp:txXfrm>
    </dsp:sp>
    <dsp:sp modelId="{CE6F0353-227F-1C48-B194-5B23B4F06F48}">
      <dsp:nvSpPr>
        <dsp:cNvPr id="0" name=""/>
        <dsp:cNvSpPr/>
      </dsp:nvSpPr>
      <dsp:spPr>
        <a:xfrm>
          <a:off x="6685840" y="766542"/>
          <a:ext cx="781785" cy="781785"/>
        </a:xfrm>
        <a:prstGeom prst="ellipse">
          <a:avLst/>
        </a:prstGeom>
        <a:solidFill>
          <a:schemeClr val="accent5">
            <a:hueOff val="-14215414"/>
            <a:satOff val="8079"/>
            <a:lumOff val="-6667"/>
            <a:alphaOff val="0"/>
          </a:schemeClr>
        </a:solidFill>
        <a:ln w="12700" cap="flat" cmpd="sng" algn="ctr">
          <a:solidFill>
            <a:schemeClr val="accent5">
              <a:hueOff val="-14215414"/>
              <a:satOff val="8079"/>
              <a:lumOff val="-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6800330" y="881032"/>
        <a:ext cx="552805" cy="552805"/>
      </dsp:txXfrm>
    </dsp:sp>
    <dsp:sp modelId="{583577E6-3A6B-8D45-8BCE-61ED3844C2D4}">
      <dsp:nvSpPr>
        <dsp:cNvPr id="0" name=""/>
        <dsp:cNvSpPr/>
      </dsp:nvSpPr>
      <dsp:spPr>
        <a:xfrm>
          <a:off x="6146036" y="3111825"/>
          <a:ext cx="1861393" cy="72"/>
        </a:xfrm>
        <a:prstGeom prst="rect">
          <a:avLst/>
        </a:prstGeom>
        <a:solidFill>
          <a:schemeClr val="accent5">
            <a:hueOff val="-16584650"/>
            <a:satOff val="9426"/>
            <a:lumOff val="-7778"/>
            <a:alphaOff val="0"/>
          </a:schemeClr>
        </a:solidFill>
        <a:ln w="12700" cap="flat" cmpd="sng" algn="ctr">
          <a:solidFill>
            <a:schemeClr val="accent5">
              <a:hueOff val="-16584650"/>
              <a:satOff val="9426"/>
              <a:lumOff val="-77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A1ED8-D17B-CA49-A165-07AD36FD93E9}">
      <dsp:nvSpPr>
        <dsp:cNvPr id="0" name=""/>
        <dsp:cNvSpPr/>
      </dsp:nvSpPr>
      <dsp:spPr>
        <a:xfrm>
          <a:off x="8193568" y="505947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-21336812"/>
            <a:satOff val="4612"/>
            <a:lumOff val="-187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1336812"/>
              <a:satOff val="4612"/>
              <a:lumOff val="-18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recommendations.</a:t>
          </a:r>
        </a:p>
      </dsp:txBody>
      <dsp:txXfrm>
        <a:off x="8193568" y="1496208"/>
        <a:ext cx="1861393" cy="1563570"/>
      </dsp:txXfrm>
    </dsp:sp>
    <dsp:sp modelId="{EE9D8547-0009-9742-AAA1-50520C2060A1}">
      <dsp:nvSpPr>
        <dsp:cNvPr id="0" name=""/>
        <dsp:cNvSpPr/>
      </dsp:nvSpPr>
      <dsp:spPr>
        <a:xfrm>
          <a:off x="8733372" y="766542"/>
          <a:ext cx="781785" cy="781785"/>
        </a:xfrm>
        <a:prstGeom prst="ellipse">
          <a:avLst/>
        </a:prstGeom>
        <a:solidFill>
          <a:schemeClr val="accent5">
            <a:hueOff val="-18953886"/>
            <a:satOff val="10772"/>
            <a:lumOff val="-8889"/>
            <a:alphaOff val="0"/>
          </a:schemeClr>
        </a:solidFill>
        <a:ln w="12700" cap="flat" cmpd="sng" algn="ctr">
          <a:solidFill>
            <a:schemeClr val="accent5">
              <a:hueOff val="-18953886"/>
              <a:satOff val="10772"/>
              <a:lumOff val="-88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8847862" y="881032"/>
        <a:ext cx="552805" cy="552805"/>
      </dsp:txXfrm>
    </dsp:sp>
    <dsp:sp modelId="{3A815833-E865-9641-B8EE-4B9E093FEDAF}">
      <dsp:nvSpPr>
        <dsp:cNvPr id="0" name=""/>
        <dsp:cNvSpPr/>
      </dsp:nvSpPr>
      <dsp:spPr>
        <a:xfrm>
          <a:off x="8193568" y="3111825"/>
          <a:ext cx="1861393" cy="72"/>
        </a:xfrm>
        <a:prstGeom prst="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E659C-6AF2-2C40-BAD0-5DC935228D8F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1B7A8-E36C-9D4A-9786-507DD2239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1B7A8-E36C-9D4A-9786-507DD22399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5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1B7A8-E36C-9D4A-9786-507DD22399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63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1B7A8-E36C-9D4A-9786-507DD22399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2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1B7A8-E36C-9D4A-9786-507DD22399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0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1B7A8-E36C-9D4A-9786-507DD22399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2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7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3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0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1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3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8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9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61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4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78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10/30/20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0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9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Users/minootaghavi/Desktop/GA/group_project/project-five/code/Wildfires/covid_CA.html" TargetMode="Externa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cgis.com/apps/View/index.html?appid=c4e18934a3eb490b8b270f2a51b1390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file:///Users/minootaghavi/Desktop/GA/group_project/project-five/code/Wildfires/fire_CA.htm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file:///Users/minootaghavi/Desktop/GA/group_project/project-five/code/Wildfires/earthquake_CA.htm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73D6B-2481-754C-8823-BCD51BED8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1467649"/>
            <a:ext cx="4730451" cy="163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Identifying areas </a:t>
            </a:r>
            <a:b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</a:b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at risk for </a:t>
            </a:r>
            <a:r>
              <a:rPr lang="en-US" sz="3700" b="1" dirty="0" err="1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covid</a:t>
            </a: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- 19 </a:t>
            </a:r>
            <a:b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</a:br>
            <a:r>
              <a:rPr lang="en-US" sz="37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and other disasters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DF6CA-EA36-6849-93CB-2CCA44480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491" y="3064097"/>
            <a:ext cx="4730451" cy="35935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1200" b="1" dirty="0"/>
              <a:t>Emiko Sano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200" b="1" dirty="0" err="1"/>
              <a:t>Minoo</a:t>
            </a:r>
            <a:r>
              <a:rPr lang="en-US" sz="1200" b="1" dirty="0"/>
              <a:t> </a:t>
            </a:r>
            <a:r>
              <a:rPr lang="en-US" sz="1200" b="1" dirty="0" err="1"/>
              <a:t>Taghavi</a:t>
            </a:r>
            <a:endParaRPr lang="en-US" sz="1200" b="1" dirty="0"/>
          </a:p>
          <a:p>
            <a:pPr indent="-182880">
              <a:buFont typeface="Wingdings" pitchFamily="2" charset="2"/>
              <a:buChar char="§"/>
            </a:pPr>
            <a:r>
              <a:rPr lang="en-US" sz="1200" b="1" dirty="0"/>
              <a:t>Cameron Vann</a:t>
            </a:r>
          </a:p>
          <a:p>
            <a:r>
              <a:rPr lang="en-US" sz="1200" b="1" dirty="0"/>
              <a:t>    General Assembly, Washington- DC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16ED952-464B-4E68-8512-F561E2C94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-1" b="283"/>
          <a:stretch/>
        </p:blipFill>
        <p:spPr>
          <a:xfrm>
            <a:off x="6508825" y="171119"/>
            <a:ext cx="5548368" cy="31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C653A-D6F5-5446-A4B1-9FF7B173B40B}"/>
              </a:ext>
            </a:extLst>
          </p:cNvPr>
          <p:cNvSpPr txBox="1"/>
          <p:nvPr/>
        </p:nvSpPr>
        <p:spPr>
          <a:xfrm>
            <a:off x="4081346" y="4059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E517B64-8E09-4304-8D71-7EDCAB04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5E58E8F-F745-4CB3-8EB2-71B3C5347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43A29A-CD4A-4902-BECB-F71F97E8C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B070BFB-03A6-4E74-8F65-DBAFD9EC3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FD0BA5-2005-474F-8311-8DB8354A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87CE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688D300-78FB-BB4B-BD7F-75F862482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04" t="46470" r="12032" b="22724"/>
          <a:stretch/>
        </p:blipFill>
        <p:spPr>
          <a:xfrm>
            <a:off x="518576" y="535977"/>
            <a:ext cx="2879040" cy="112511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71B7AA-476F-462D-B90B-42F79F03A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43050"/>
            <a:ext cx="0" cy="370522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3A8E2B0-E9BD-EB48-8F51-2EF474BCB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100" y="1261313"/>
            <a:ext cx="6608224" cy="4354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290BA0-E10D-124A-969D-E9C632BE8E96}"/>
              </a:ext>
            </a:extLst>
          </p:cNvPr>
          <p:cNvSpPr txBox="1"/>
          <p:nvPr/>
        </p:nvSpPr>
        <p:spPr>
          <a:xfrm>
            <a:off x="671457" y="1661089"/>
            <a:ext cx="4731814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COVID-19 </a:t>
            </a:r>
          </a:p>
          <a:p>
            <a:pPr>
              <a:spcAft>
                <a:spcPts val="600"/>
              </a:spcAft>
            </a:pPr>
            <a:r>
              <a:rPr lang="en-US" sz="4000" dirty="0"/>
              <a:t>Is Affecting Some Counties More Than Others…</a:t>
            </a:r>
          </a:p>
          <a:p>
            <a:pPr>
              <a:spcAft>
                <a:spcPts val="600"/>
              </a:spcAft>
            </a:pPr>
            <a:r>
              <a:rPr lang="en-US" dirty="0"/>
              <a:t>* 220 People per 10,000 have COVID-10 in CA.</a:t>
            </a:r>
            <a:endParaRPr lang="en-US" sz="4000" dirty="0"/>
          </a:p>
          <a:p>
            <a:pPr>
              <a:spcAft>
                <a:spcPts val="600"/>
              </a:spcAft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2924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BA9B6-1D9D-D447-8188-F2744897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795" y="1432223"/>
            <a:ext cx="3386371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dirty="0"/>
              <a:t>Covid-19 </a:t>
            </a:r>
            <a:br>
              <a:rPr lang="en-US" sz="4800" dirty="0"/>
            </a:br>
            <a:r>
              <a:rPr lang="en-US" sz="4800" dirty="0"/>
              <a:t>is sickening people in imperial county…</a:t>
            </a:r>
            <a:endParaRPr lang="en-US" sz="48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DC662-02C0-E849-8390-48241E03D6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61" b="1"/>
          <a:stretch/>
        </p:blipFill>
        <p:spPr>
          <a:xfrm>
            <a:off x="982833" y="1387287"/>
            <a:ext cx="6647395" cy="41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E099760-1011-EA4D-A8A9-B7B8384A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70" y="1556915"/>
            <a:ext cx="3366446" cy="33579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800" dirty="0"/>
              <a:t>Is Inyo county lagging in effective Covid-19 treatments? </a:t>
            </a:r>
            <a:endParaRPr lang="en-US" sz="48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A5911DC-7580-234E-8E05-237B4465F1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62"/>
          <a:stretch/>
        </p:blipFill>
        <p:spPr>
          <a:xfrm>
            <a:off x="920833" y="1198841"/>
            <a:ext cx="6856547" cy="42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6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96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1DFDED-B7DE-A843-8E8A-44C455E1C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716" y="521625"/>
            <a:ext cx="7332567" cy="5778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B13AC-F2A8-0D41-8904-C78E0FA0B6F8}"/>
              </a:ext>
            </a:extLst>
          </p:cNvPr>
          <p:cNvSpPr txBox="1"/>
          <p:nvPr/>
        </p:nvSpPr>
        <p:spPr>
          <a:xfrm>
            <a:off x="4064553" y="521625"/>
            <a:ext cx="4539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6081C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 Death per Capita </a:t>
            </a:r>
          </a:p>
          <a:p>
            <a:pPr algn="ctr"/>
            <a:r>
              <a:rPr lang="en-US" sz="4500" dirty="0">
                <a:solidFill>
                  <a:srgbClr val="6081C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California</a:t>
            </a:r>
            <a:endParaRPr lang="en-US" sz="4500" dirty="0">
              <a:solidFill>
                <a:srgbClr val="6081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787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7608B-11F5-8844-A747-4801167F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07628"/>
            <a:ext cx="579120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u="sng" dirty="0"/>
              <a:t>MODELING FOR Combined RISK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7D0F89-70EC-424B-9246-BA371C42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4600"/>
            <a:ext cx="5299585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Approach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Variable Engineering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Clustering Trial and Error</a:t>
            </a:r>
          </a:p>
          <a:p>
            <a:pPr lvl="2">
              <a:lnSpc>
                <a:spcPct val="150000"/>
              </a:lnSpc>
            </a:pPr>
            <a:r>
              <a:rPr lang="en-US" sz="2400" dirty="0"/>
              <a:t>Algorithm Selection</a:t>
            </a:r>
          </a:p>
          <a:p>
            <a:pPr lvl="3">
              <a:lnSpc>
                <a:spcPct val="150000"/>
              </a:lnSpc>
            </a:pPr>
            <a:r>
              <a:rPr lang="en-US" sz="2400" dirty="0"/>
              <a:t>PCA</a:t>
            </a:r>
          </a:p>
          <a:p>
            <a:pPr lvl="3">
              <a:lnSpc>
                <a:spcPct val="150000"/>
              </a:lnSpc>
            </a:pPr>
            <a:r>
              <a:rPr lang="en-US" sz="2400" dirty="0" err="1"/>
              <a:t>Kmeans</a:t>
            </a:r>
            <a:endParaRPr lang="en-US" sz="2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19414F-7AB8-CB4C-A4E1-FF57711A4D3D}"/>
              </a:ext>
            </a:extLst>
          </p:cNvPr>
          <p:cNvGrpSpPr/>
          <p:nvPr/>
        </p:nvGrpSpPr>
        <p:grpSpPr>
          <a:xfrm>
            <a:off x="1145222" y="640081"/>
            <a:ext cx="4090014" cy="5588102"/>
            <a:chOff x="8002988" y="1744169"/>
            <a:chExt cx="2862410" cy="39108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18474C-9422-9144-BF80-B8B98212AD8E}"/>
                </a:ext>
              </a:extLst>
            </p:cNvPr>
            <p:cNvSpPr txBox="1"/>
            <p:nvPr/>
          </p:nvSpPr>
          <p:spPr>
            <a:xfrm>
              <a:off x="8010880" y="1744169"/>
              <a:ext cx="2854518" cy="52322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600">
                  <a:solidFill>
                    <a:srgbClr val="9B2D1F"/>
                  </a:solidFill>
                </a:rPr>
                <a:t>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A9B490-B672-C043-BC5A-9A1BB8E258A9}"/>
                </a:ext>
              </a:extLst>
            </p:cNvPr>
            <p:cNvSpPr txBox="1"/>
            <p:nvPr/>
          </p:nvSpPr>
          <p:spPr>
            <a:xfrm>
              <a:off x="8046720" y="2878344"/>
              <a:ext cx="2767054" cy="52322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600">
                  <a:solidFill>
                    <a:srgbClr val="9B2D1F"/>
                  </a:solidFill>
                </a:rPr>
                <a:t>PCA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2A9309-2492-A04F-90CB-4B5014BC589D}"/>
                </a:ext>
              </a:extLst>
            </p:cNvPr>
            <p:cNvSpPr txBox="1"/>
            <p:nvPr/>
          </p:nvSpPr>
          <p:spPr>
            <a:xfrm>
              <a:off x="8002988" y="4003818"/>
              <a:ext cx="2854518" cy="52322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600" err="1">
                  <a:solidFill>
                    <a:srgbClr val="9B2D1F"/>
                  </a:solidFill>
                </a:rPr>
                <a:t>KMeans</a:t>
              </a:r>
              <a:endParaRPr lang="en-US" sz="4600">
                <a:solidFill>
                  <a:srgbClr val="9B2D1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DC6FD-9830-DF48-B486-F518D2F92221}"/>
                </a:ext>
              </a:extLst>
            </p:cNvPr>
            <p:cNvSpPr txBox="1"/>
            <p:nvPr/>
          </p:nvSpPr>
          <p:spPr>
            <a:xfrm>
              <a:off x="8137024" y="5131800"/>
              <a:ext cx="2586446" cy="52322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600">
                  <a:solidFill>
                    <a:srgbClr val="9B2D1F"/>
                  </a:solidFill>
                </a:rPr>
                <a:t>Clusters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ACEBB185-9C24-364B-BFF0-8B878D423153}"/>
                </a:ext>
              </a:extLst>
            </p:cNvPr>
            <p:cNvSpPr/>
            <p:nvPr/>
          </p:nvSpPr>
          <p:spPr>
            <a:xfrm>
              <a:off x="9229950" y="2349540"/>
              <a:ext cx="400594" cy="452846"/>
            </a:xfrm>
            <a:prstGeom prst="down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CAC590F-9F95-4B47-8514-E837BA4F8955}"/>
                </a:ext>
              </a:extLst>
            </p:cNvPr>
            <p:cNvSpPr/>
            <p:nvPr/>
          </p:nvSpPr>
          <p:spPr>
            <a:xfrm>
              <a:off x="9237842" y="3475014"/>
              <a:ext cx="400594" cy="452846"/>
            </a:xfrm>
            <a:prstGeom prst="down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7679BD0A-BF18-2545-8D21-B73DB300AD99}"/>
                </a:ext>
              </a:extLst>
            </p:cNvPr>
            <p:cNvSpPr/>
            <p:nvPr/>
          </p:nvSpPr>
          <p:spPr>
            <a:xfrm>
              <a:off x="9237842" y="4602996"/>
              <a:ext cx="400594" cy="452846"/>
            </a:xfrm>
            <a:prstGeom prst="down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78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2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5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EA59608-3582-864A-94D1-C3717832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949" y="17797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FINDING THE CLUSTERS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77C8C2-0242-384C-9AF8-472D881CC762}"/>
              </a:ext>
            </a:extLst>
          </p:cNvPr>
          <p:cNvGrpSpPr/>
          <p:nvPr/>
        </p:nvGrpSpPr>
        <p:grpSpPr>
          <a:xfrm>
            <a:off x="949390" y="3362641"/>
            <a:ext cx="3323216" cy="927142"/>
            <a:chOff x="776595" y="3387950"/>
            <a:chExt cx="3323216" cy="9271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5FF29C7-BE5E-9443-A626-5A75579451D2}"/>
                </a:ext>
              </a:extLst>
            </p:cNvPr>
            <p:cNvGrpSpPr/>
            <p:nvPr/>
          </p:nvGrpSpPr>
          <p:grpSpPr>
            <a:xfrm>
              <a:off x="776595" y="3387950"/>
              <a:ext cx="3323216" cy="927142"/>
              <a:chOff x="5814084" y="3115923"/>
              <a:chExt cx="2517857" cy="92714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88FD23-FC57-1942-8391-2368CF2A7D5A}"/>
                  </a:ext>
                </a:extLst>
              </p:cNvPr>
              <p:cNvSpPr/>
              <p:nvPr/>
            </p:nvSpPr>
            <p:spPr>
              <a:xfrm>
                <a:off x="7900541" y="3115923"/>
                <a:ext cx="43140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dirty="0">
                    <a:ln w="22225">
                      <a:solidFill>
                        <a:srgbClr val="9B2D1F"/>
                      </a:solidFill>
                      <a:prstDash val="solid"/>
                    </a:ln>
                    <a:solidFill>
                      <a:srgbClr val="9B2D1F">
                        <a:lumMod val="40000"/>
                        <a:lumOff val="60000"/>
                      </a:srgbClr>
                    </a:solidFill>
                  </a:rPr>
                  <a:t>2</a:t>
                </a:r>
              </a:p>
            </p:txBody>
          </p:sp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5D01F59E-F3B0-4F47-BFA6-AAEAB525D80D}"/>
                  </a:ext>
                </a:extLst>
              </p:cNvPr>
              <p:cNvSpPr/>
              <p:nvPr/>
            </p:nvSpPr>
            <p:spPr>
              <a:xfrm>
                <a:off x="6717678" y="3335272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3EFF76-C4F1-1A4F-98DD-42AEDB0FE436}"/>
                  </a:ext>
                </a:extLst>
              </p:cNvPr>
              <p:cNvSpPr/>
              <p:nvPr/>
            </p:nvSpPr>
            <p:spPr>
              <a:xfrm>
                <a:off x="5814084" y="3119735"/>
                <a:ext cx="86862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dirty="0">
                    <a:ln w="22225">
                      <a:solidFill>
                        <a:srgbClr val="9B2D1F"/>
                      </a:solidFill>
                      <a:prstDash val="solid"/>
                    </a:ln>
                    <a:solidFill>
                      <a:srgbClr val="9B2D1F">
                        <a:lumMod val="40000"/>
                        <a:lumOff val="60000"/>
                      </a:srgbClr>
                    </a:solidFill>
                  </a:rPr>
                  <a:t>26 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453095-FB5C-9643-9E09-40C762AB671E}"/>
                </a:ext>
              </a:extLst>
            </p:cNvPr>
            <p:cNvSpPr txBox="1"/>
            <p:nvPr/>
          </p:nvSpPr>
          <p:spPr>
            <a:xfrm>
              <a:off x="1812531" y="3391762"/>
              <a:ext cx="128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Variables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B56CD91-867B-A546-BC55-B963FD70B80E}"/>
              </a:ext>
            </a:extLst>
          </p:cNvPr>
          <p:cNvSpPr txBox="1"/>
          <p:nvPr/>
        </p:nvSpPr>
        <p:spPr>
          <a:xfrm>
            <a:off x="673341" y="2698923"/>
            <a:ext cx="387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</a:rPr>
              <a:t>Dimension Reduction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1FEB11-80F6-104D-9FF6-0BC4CE960A6B}"/>
              </a:ext>
            </a:extLst>
          </p:cNvPr>
          <p:cNvGrpSpPr/>
          <p:nvPr/>
        </p:nvGrpSpPr>
        <p:grpSpPr>
          <a:xfrm>
            <a:off x="776595" y="4426469"/>
            <a:ext cx="3875314" cy="1642965"/>
            <a:chOff x="776595" y="4694327"/>
            <a:chExt cx="3875314" cy="16429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A15753-1A90-0C47-B5BE-ADA156E9E448}"/>
                </a:ext>
              </a:extLst>
            </p:cNvPr>
            <p:cNvSpPr/>
            <p:nvPr/>
          </p:nvSpPr>
          <p:spPr>
            <a:xfrm>
              <a:off x="1919170" y="5413962"/>
              <a:ext cx="15311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rgbClr val="9B2D1F"/>
                    </a:solidFill>
                    <a:prstDash val="solid"/>
                  </a:ln>
                  <a:solidFill>
                    <a:srgbClr val="9B2D1F">
                      <a:lumMod val="40000"/>
                      <a:lumOff val="60000"/>
                    </a:srgbClr>
                  </a:solidFill>
                </a:rPr>
                <a:t>62%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6FA7FB-45C6-854C-87C5-DC8B10FC9A88}"/>
                </a:ext>
              </a:extLst>
            </p:cNvPr>
            <p:cNvSpPr txBox="1"/>
            <p:nvPr/>
          </p:nvSpPr>
          <p:spPr>
            <a:xfrm>
              <a:off x="776595" y="4694327"/>
              <a:ext cx="3875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Variability Explained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438F084-21CD-8B48-B611-5FE63CD2E382}"/>
              </a:ext>
            </a:extLst>
          </p:cNvPr>
          <p:cNvSpPr/>
          <p:nvPr/>
        </p:nvSpPr>
        <p:spPr>
          <a:xfrm>
            <a:off x="608759" y="1426750"/>
            <a:ext cx="419698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rgbClr val="9B2D1F"/>
                  </a:solidFill>
                  <a:prstDash val="solid"/>
                </a:ln>
                <a:solidFill>
                  <a:srgbClr val="9B2D1F">
                    <a:lumMod val="40000"/>
                    <a:lumOff val="60000"/>
                  </a:srgbClr>
                </a:solidFill>
              </a:rPr>
              <a:t>Principle Component</a:t>
            </a:r>
          </a:p>
          <a:p>
            <a:pPr algn="ctr"/>
            <a:r>
              <a:rPr lang="en-US" sz="3200" b="1" dirty="0">
                <a:ln w="22225">
                  <a:solidFill>
                    <a:srgbClr val="9B2D1F"/>
                  </a:solidFill>
                  <a:prstDash val="solid"/>
                </a:ln>
                <a:solidFill>
                  <a:srgbClr val="9B2D1F">
                    <a:lumMod val="40000"/>
                    <a:lumOff val="60000"/>
                  </a:srgbClr>
                </a:solidFill>
              </a:rPr>
              <a:t>Analysis (PCA)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9A1178-6AB2-6847-BB81-35A0EADA584B}"/>
              </a:ext>
            </a:extLst>
          </p:cNvPr>
          <p:cNvSpPr/>
          <p:nvPr/>
        </p:nvSpPr>
        <p:spPr>
          <a:xfrm>
            <a:off x="7383180" y="1672971"/>
            <a:ext cx="19046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rgbClr val="9B2D1F"/>
                  </a:solidFill>
                  <a:prstDash val="solid"/>
                </a:ln>
                <a:solidFill>
                  <a:srgbClr val="9B2D1F">
                    <a:lumMod val="40000"/>
                    <a:lumOff val="60000"/>
                  </a:srgbClr>
                </a:solidFill>
              </a:rPr>
              <a:t>K-Means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881C86-8ECB-E542-9C9C-0F7D84FA9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99" y="2503968"/>
            <a:ext cx="5487650" cy="36584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AAAC24-623F-E84A-A925-4BFFDD8897D0}"/>
              </a:ext>
            </a:extLst>
          </p:cNvPr>
          <p:cNvSpPr txBox="1"/>
          <p:nvPr/>
        </p:nvSpPr>
        <p:spPr>
          <a:xfrm>
            <a:off x="6432701" y="5977735"/>
            <a:ext cx="380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Risk Index</a:t>
            </a:r>
          </a:p>
        </p:txBody>
      </p:sp>
    </p:spTree>
    <p:extLst>
      <p:ext uri="{BB962C8B-B14F-4D97-AF65-F5344CB8AC3E}">
        <p14:creationId xmlns:p14="http://schemas.microsoft.com/office/powerpoint/2010/main" val="89303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684A26-9A2B-7741-BE50-3CFA87A57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61109"/>
            <a:ext cx="12192000" cy="62968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21335-6754-E646-97CA-D0180A360999}"/>
              </a:ext>
            </a:extLst>
          </p:cNvPr>
          <p:cNvSpPr txBox="1"/>
          <p:nvPr/>
        </p:nvSpPr>
        <p:spPr>
          <a:xfrm>
            <a:off x="270164" y="-28269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2535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California Risk Index for Covid-19, Fire and Earthquake</a:t>
            </a:r>
            <a:endParaRPr lang="en-US" sz="3500" dirty="0">
              <a:solidFill>
                <a:srgbClr val="2535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41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DCDB6-2C2B-4D44-9A49-2E47F1BD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Summary/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627A9-7AB6-2449-A7D2-71A0EA49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endParaRPr lang="en-US" dirty="0"/>
          </a:p>
          <a:p>
            <a:r>
              <a:rPr lang="en-US" dirty="0"/>
              <a:t>We made a series of maps that can identify :</a:t>
            </a:r>
          </a:p>
          <a:p>
            <a:endParaRPr lang="en-US" dirty="0"/>
          </a:p>
          <a:p>
            <a:pPr lvl="1"/>
            <a:r>
              <a:rPr lang="en-US" dirty="0"/>
              <a:t>Fire risk alone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Earthquake risk alone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COVID-19 risk alone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Combined risk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recommend that Imperial county considers a preparedness plan.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14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shade val="97000"/>
            <a:satMod val="1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27CF8A-A1AE-4DA2-B4D3-DD0D215D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3DE63-E06B-473D-8144-78398E35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7997" y="0"/>
            <a:ext cx="460076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8C5F6C-2147-447F-84CB-47BEB813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7995" y="0"/>
            <a:ext cx="4600761" cy="6857999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0F093A-F2F4-4674-8265-42FC6DAF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0CB6A0-E815-4B40-8A6B-53CEED04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02C1B4-2083-4F91-B4B2-8F3E8E3E2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DE66F-9E07-9140-BC98-4C475F03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617" y="643467"/>
            <a:ext cx="3578943" cy="5586213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C4F77-96C8-FC4D-91A9-63B3D596C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075" y="643467"/>
            <a:ext cx="7162149" cy="5586214"/>
          </a:xfrm>
        </p:spPr>
        <p:txBody>
          <a:bodyPr anchor="ctr">
            <a:normAutofit/>
          </a:bodyPr>
          <a:lstStyle/>
          <a:p>
            <a:r>
              <a:rPr lang="en-US" dirty="0"/>
              <a:t>1- Natural disasters can aggravate the impact of the COVID-19 pandemic.</a:t>
            </a:r>
          </a:p>
          <a:p>
            <a:endParaRPr lang="en-US" dirty="0"/>
          </a:p>
          <a:p>
            <a:r>
              <a:rPr lang="en-US" dirty="0"/>
              <a:t>2- Lack of tools for visualizing the combined risk.</a:t>
            </a:r>
          </a:p>
        </p:txBody>
      </p:sp>
    </p:spTree>
    <p:extLst>
      <p:ext uri="{BB962C8B-B14F-4D97-AF65-F5344CB8AC3E}">
        <p14:creationId xmlns:p14="http://schemas.microsoft.com/office/powerpoint/2010/main" val="313211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F2AF-16B4-B248-BA2A-72868CBB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Solution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0751A641-77C0-4FC6-BE04-5C3121A31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905612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714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6EE9B-D62F-6747-9161-EC7D7900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54" y="1917124"/>
            <a:ext cx="5188624" cy="1831344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WildfIRES</a:t>
            </a:r>
            <a:endParaRPr lang="en-US" sz="4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Graphic 24" descr="Fire">
            <a:extLst>
              <a:ext uri="{FF2B5EF4-FFF2-40B4-BE49-F238E27FC236}">
                <a16:creationId xmlns:a16="http://schemas.microsoft.com/office/drawing/2014/main" id="{A183B238-31EB-4AA1-BD61-335F9BF48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4375" y="3139806"/>
            <a:ext cx="1596382" cy="159638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153BEF-EA8E-4C45-AB5F-0E9320B052D2}"/>
              </a:ext>
            </a:extLst>
          </p:cNvPr>
          <p:cNvSpPr txBox="1"/>
          <p:nvPr/>
        </p:nvSpPr>
        <p:spPr>
          <a:xfrm>
            <a:off x="1733550" y="457200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Wildfires Has Devastated California in 2020.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A5CCE-6CCC-1746-8889-C280110EB75B}"/>
              </a:ext>
            </a:extLst>
          </p:cNvPr>
          <p:cNvSpPr txBox="1"/>
          <p:nvPr/>
        </p:nvSpPr>
        <p:spPr>
          <a:xfrm>
            <a:off x="1207008" y="1993267"/>
            <a:ext cx="56135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of October 17</a:t>
            </a:r>
            <a:r>
              <a:rPr lang="en-US" baseline="30000" dirty="0"/>
              <a:t>th</a:t>
            </a:r>
            <a:r>
              <a:rPr lang="en-US" dirty="0"/>
              <a:t> 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202 Total Fires.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19 Currently Active Fires.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32 People Killed.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3,549,923 Acres Burned (3% of all California)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5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95CE5-F48B-944C-A912-BC1BE4A1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70" y="1432223"/>
            <a:ext cx="3385696" cy="33579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Fires has devastated Riverside county in 2020 !</a:t>
            </a:r>
            <a:endParaRPr lang="en-US" sz="51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B3D2DD1-8E6C-4843-B9D6-45A29A97F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069" y="1073626"/>
            <a:ext cx="5156804" cy="45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6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1C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5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A5C9285-5A20-D94A-A89B-94FDBD337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573" y="725772"/>
            <a:ext cx="6999590" cy="565216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05F438B5-FD52-F148-BB50-B353ECB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63188"/>
            <a:ext cx="10058400" cy="160934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500" dirty="0">
                <a:solidFill>
                  <a:srgbClr val="59369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 Score </a:t>
            </a:r>
            <a:br>
              <a:rPr lang="en-US" sz="4500" dirty="0">
                <a:solidFill>
                  <a:srgbClr val="59369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4500" dirty="0">
                <a:solidFill>
                  <a:srgbClr val="59369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 County </a:t>
            </a:r>
            <a:br>
              <a:rPr lang="en-US" sz="4500" dirty="0">
                <a:solidFill>
                  <a:srgbClr val="59369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4500" dirty="0">
                <a:solidFill>
                  <a:srgbClr val="59369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California</a:t>
            </a:r>
            <a:endParaRPr lang="en-US" sz="4500" dirty="0">
              <a:solidFill>
                <a:srgbClr val="5936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62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3C74D431-B672-A24F-96BF-B14F3A7A9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1" r="2564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55444-AED9-7A40-BD95-A50E4EF6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749" y="3283270"/>
            <a:ext cx="2856343" cy="133673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EARTHQUAKE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CB21517-5E9C-9D4B-8B2C-25931725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633" y="4926388"/>
            <a:ext cx="2051889" cy="1725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A6BF64AA-7BFC-8A40-ADEA-5E1EA2AE5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6841" y="1579604"/>
            <a:ext cx="4537119" cy="32676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1D4D1-2382-AC45-B67B-5D61D231FAE2}"/>
              </a:ext>
            </a:extLst>
          </p:cNvPr>
          <p:cNvSpPr txBox="1"/>
          <p:nvPr/>
        </p:nvSpPr>
        <p:spPr>
          <a:xfrm>
            <a:off x="0" y="158865"/>
            <a:ext cx="623350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dirty="0"/>
              <a:t>California Is Shaking A Lot … </a:t>
            </a:r>
          </a:p>
          <a:p>
            <a:r>
              <a:rPr lang="en-US" sz="2800" b="1" dirty="0"/>
              <a:t>     But “Lightly”</a:t>
            </a:r>
          </a:p>
          <a:p>
            <a:r>
              <a:rPr lang="en-US" sz="2000" b="1" dirty="0"/>
              <a:t>       200 Earthquakes Recorded as of October 17.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E2F51-371B-E741-9D4C-9BB450F0DE7E}"/>
              </a:ext>
            </a:extLst>
          </p:cNvPr>
          <p:cNvSpPr/>
          <p:nvPr/>
        </p:nvSpPr>
        <p:spPr>
          <a:xfrm>
            <a:off x="2418612" y="6341383"/>
            <a:ext cx="1396275" cy="31022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8E282FA-CA9F-0E4B-AE1E-A91A864320D7}"/>
              </a:ext>
            </a:extLst>
          </p:cNvPr>
          <p:cNvCxnSpPr/>
          <p:nvPr/>
        </p:nvCxnSpPr>
        <p:spPr>
          <a:xfrm rot="10800000" flipH="1">
            <a:off x="2377358" y="4414421"/>
            <a:ext cx="78455" cy="2082074"/>
          </a:xfrm>
          <a:prstGeom prst="curvedConnector4">
            <a:avLst>
              <a:gd name="adj1" fmla="val -291377"/>
              <a:gd name="adj2" fmla="val 95034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46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4956E-3CC8-D243-AD5B-2EBAEBA4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981" y="1432222"/>
            <a:ext cx="3896005" cy="40788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200" i="1" dirty="0"/>
              <a:t>Earthquakes</a:t>
            </a:r>
            <a:r>
              <a:rPr lang="en-US" sz="4200" dirty="0"/>
              <a:t> </a:t>
            </a:r>
            <a:br>
              <a:rPr lang="en-US" sz="4200" dirty="0"/>
            </a:br>
            <a:r>
              <a:rPr lang="en-US" sz="4200" dirty="0"/>
              <a:t>have been shaking mainly Imperial County in 2020.</a:t>
            </a:r>
            <a:endParaRPr lang="en-US" sz="42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4AB14AA-1C84-5A42-803A-E782D0A3E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505" y="1116179"/>
            <a:ext cx="6836621" cy="45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EAF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A92834C-C0D2-EF4A-9027-E9A8CBBB8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0952" y="529867"/>
            <a:ext cx="7310093" cy="5848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4ACD4-28EC-A14E-97F7-4ADCF2E0D554}"/>
              </a:ext>
            </a:extLst>
          </p:cNvPr>
          <p:cNvSpPr txBox="1"/>
          <p:nvPr/>
        </p:nvSpPr>
        <p:spPr>
          <a:xfrm>
            <a:off x="3006437" y="480059"/>
            <a:ext cx="6373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86AD5F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Earthquake Score </a:t>
            </a:r>
          </a:p>
          <a:p>
            <a:pPr algn="ctr"/>
            <a:r>
              <a:rPr lang="en-US" sz="4200" dirty="0">
                <a:solidFill>
                  <a:srgbClr val="86AD5F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 County in California</a:t>
            </a:r>
            <a:endParaRPr lang="en-US" sz="4200" dirty="0">
              <a:solidFill>
                <a:srgbClr val="86AD5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18831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304</Words>
  <Application>Microsoft Macintosh PowerPoint</Application>
  <PresentationFormat>Widescreen</PresentationFormat>
  <Paragraphs>88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Identifying areas  at risk for covid- 19  and other disasters</vt:lpstr>
      <vt:lpstr>Problem statement</vt:lpstr>
      <vt:lpstr>Solution</vt:lpstr>
      <vt:lpstr>WildfIRES</vt:lpstr>
      <vt:lpstr>Fires has devastated Riverside county in 2020 !</vt:lpstr>
      <vt:lpstr>Fire Score  per County  in California</vt:lpstr>
      <vt:lpstr>EARTHQUAKE</vt:lpstr>
      <vt:lpstr>Earthquakes  have been shaking mainly Imperial County in 2020.</vt:lpstr>
      <vt:lpstr>PowerPoint Presentation</vt:lpstr>
      <vt:lpstr>PowerPoint Presentation</vt:lpstr>
      <vt:lpstr>Covid-19  is sickening people in imperial county…</vt:lpstr>
      <vt:lpstr>Is Inyo county lagging in effective Covid-19 treatments? </vt:lpstr>
      <vt:lpstr>PowerPoint Presentation</vt:lpstr>
      <vt:lpstr>MODELING FOR Combined RISK</vt:lpstr>
      <vt:lpstr>FINDING THE CLUSTERS</vt:lpstr>
      <vt:lpstr>PowerPoint Presentation</vt:lpstr>
      <vt:lpstr>Summary/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areas  at risk for covid- 19  and other disasters</dc:title>
  <dc:creator>Shayan Safavizadeh</dc:creator>
  <cp:lastModifiedBy>Shayan Safavizadeh</cp:lastModifiedBy>
  <cp:revision>1</cp:revision>
  <dcterms:created xsi:type="dcterms:W3CDTF">2020-10-30T11:21:17Z</dcterms:created>
  <dcterms:modified xsi:type="dcterms:W3CDTF">2020-10-30T11:22:28Z</dcterms:modified>
</cp:coreProperties>
</file>